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9"/>
  </p:notesMasterIdLst>
  <p:handoutMasterIdLst>
    <p:handoutMasterId r:id="rId20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88" r:id="rId13"/>
    <p:sldId id="464" r:id="rId14"/>
    <p:sldId id="261" r:id="rId15"/>
    <p:sldId id="262" r:id="rId16"/>
    <p:sldId id="263" r:id="rId17"/>
    <p:sldId id="264" r:id="rId18"/>
  </p:sldIdLst>
  <p:sldSz cx="24382413" cy="13716000"/>
  <p:notesSz cx="6858000" cy="9144000"/>
  <p:embeddedFontLst>
    <p:embeddedFont>
      <p:font typeface="Bitter" pitchFamily="2" charset="77"/>
      <p:regular r:id="rId21"/>
      <p:bold r:id="rId22"/>
      <p:italic r:id="rId23"/>
      <p:boldItalic r:id="rId24"/>
    </p:embeddedFont>
    <p:embeddedFont>
      <p:font typeface="Bitter SemiBold" pitchFamily="2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Roboto Regular" panose="02000000000000000000" pitchFamily="2" charset="0"/>
      <p:regular r:id="rId35"/>
      <p:bold r:id="rId36"/>
      <p:italic r:id="rId37"/>
      <p:boldItalic r:id="rId38"/>
    </p:embeddedFont>
    <p:embeddedFont>
      <p:font typeface="Rubik" pitchFamily="2" charset="-79"/>
      <p:regular r:id="rId39"/>
      <p:bold r:id="rId40"/>
      <p:italic r:id="rId41"/>
      <p:boldItalic r:id="rId42"/>
    </p:embeddedFont>
    <p:embeddedFont>
      <p:font typeface="Rubik Medium" pitchFamily="2" charset="-79"/>
      <p:regular r:id="rId43"/>
      <p:italic r:id="rId44"/>
    </p:embeddedFont>
    <p:embeddedFont>
      <p:font typeface="Rubik SemiBold" pitchFamily="2" charset="-79"/>
      <p:regular r:id="rId45"/>
      <p:bold r:id="rId46"/>
      <p:italic r:id="rId47"/>
      <p:boldItalic r:id="rId48"/>
    </p:embeddedFont>
    <p:embeddedFont>
      <p:font typeface="Source Code Pro" panose="020B0509030403020204" pitchFamily="49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88"/>
            <p14:sldId id="464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82" autoAdjust="0"/>
    <p:restoredTop sz="96327" autoAdjust="0"/>
  </p:normalViewPr>
  <p:slideViewPr>
    <p:cSldViewPr snapToGrid="0">
      <p:cViewPr varScale="1">
        <p:scale>
          <a:sx n="60" d="100"/>
          <a:sy n="60" d="100"/>
        </p:scale>
        <p:origin x="248" y="88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3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318</c:v>
                </c:pt>
                <c:pt idx="1">
                  <c:v>199</c:v>
                </c:pt>
                <c:pt idx="2">
                  <c:v>165</c:v>
                </c:pt>
                <c:pt idx="3">
                  <c:v>115</c:v>
                </c:pt>
                <c:pt idx="4">
                  <c:v>107</c:v>
                </c:pt>
                <c:pt idx="5">
                  <c:v>105</c:v>
                </c:pt>
                <c:pt idx="6">
                  <c:v>97</c:v>
                </c:pt>
                <c:pt idx="7">
                  <c:v>57</c:v>
                </c:pt>
                <c:pt idx="8">
                  <c:v>46</c:v>
                </c:pt>
                <c:pt idx="9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631D088-FB12-E240-A550-201D34C8A74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28CFADE-F29E-3B4B-B92A-E738B973FCD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1.0535260697346479E-2"/>
                  <c:y val="1.7942990537444033E-2"/>
                </c:manualLayout>
              </c:layout>
              <c:tx>
                <c:rich>
                  <a:bodyPr/>
                  <a:lstStyle/>
                  <a:p>
                    <a:fld id="{7D69995A-1435-6A41-B434-05934D556FD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5E3D4CAA-C1F7-6942-A46C-91FAB54FED4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1.2360638600839784E-2"/>
                  <c:y val="-5.1265687249840101E-3"/>
                </c:manualLayout>
              </c:layout>
              <c:tx>
                <c:rich>
                  <a:bodyPr/>
                  <a:lstStyle/>
                  <a:p>
                    <a:fld id="{44DE28AC-873E-ED40-8C4F-D1832EDECDE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7.7946273745799115E-3"/>
                  <c:y val="-1.025313744996802E-2"/>
                </c:manualLayout>
              </c:layout>
              <c:tx>
                <c:rich>
                  <a:bodyPr/>
                  <a:lstStyle/>
                  <a:p>
                    <a:fld id="{B6CFBD9D-BE80-2E42-BBA9-C799E307F0D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9.9720538236030519E-3"/>
                  <c:y val="-7.6898530874760142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90364543644E-3"/>
                  <c:y val="-7.6898530874761088E-3"/>
                </c:manualLayout>
              </c:layout>
              <c:tx>
                <c:rich>
                  <a:bodyPr/>
                  <a:lstStyle/>
                  <a:p>
                    <a:fld id="{828DF664-8DF5-9A43-AB06-EF7267BE5D2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1.1265907452472179E-3"/>
                  <c:y val="7.6898530874760142E-3"/>
                </c:manualLayout>
              </c:layout>
              <c:tx>
                <c:rich>
                  <a:bodyPr/>
                  <a:lstStyle/>
                  <a:p>
                    <a:fld id="{379A3F0C-49CC-A44E-BA2B-7C052C42467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7.4477117641030492E-3"/>
                  <c:y val="3.3322696712395967E-2"/>
                </c:manualLayout>
              </c:layout>
              <c:tx>
                <c:rich>
                  <a:bodyPr/>
                  <a:lstStyle/>
                  <a:p>
                    <a:fld id="{79D12FB3-6425-FB4B-9895-E63147C3A7E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D0C469D-25E5-4A46-ABBB-7138C3D7D1D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SE</c:v>
                </c:pt>
                <c:pt idx="3">
                  <c:v>GB</c:v>
                </c:pt>
                <c:pt idx="4">
                  <c:v>CL</c:v>
                </c:pt>
                <c:pt idx="5">
                  <c:v>CN</c:v>
                </c:pt>
                <c:pt idx="6">
                  <c:v>NL</c:v>
                </c:pt>
                <c:pt idx="7">
                  <c:v>DK</c:v>
                </c:pt>
                <c:pt idx="8">
                  <c:v>PL</c:v>
                </c:pt>
                <c:pt idx="9">
                  <c:v>CH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18622564</c:v>
                </c:pt>
                <c:pt idx="1">
                  <c:v>10088060</c:v>
                </c:pt>
                <c:pt idx="2">
                  <c:v>5154663</c:v>
                </c:pt>
                <c:pt idx="3">
                  <c:v>3448624</c:v>
                </c:pt>
                <c:pt idx="4">
                  <c:v>3030177</c:v>
                </c:pt>
                <c:pt idx="5">
                  <c:v>3011304</c:v>
                </c:pt>
                <c:pt idx="6">
                  <c:v>2589082</c:v>
                </c:pt>
                <c:pt idx="7">
                  <c:v>2045807</c:v>
                </c:pt>
                <c:pt idx="8">
                  <c:v>1981771</c:v>
                </c:pt>
                <c:pt idx="9">
                  <c:v>1959715</c:v>
                </c:pt>
                <c:pt idx="10" formatCode="#,##0">
                  <c:v>12529399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SE</c:v>
                  </c:pt>
                  <c:pt idx="3">
                    <c:v>GB</c:v>
                  </c:pt>
                  <c:pt idx="4">
                    <c:v>CL</c:v>
                  </c:pt>
                  <c:pt idx="5">
                    <c:v>CN</c:v>
                  </c:pt>
                  <c:pt idx="6">
                    <c:v>NL</c:v>
                  </c:pt>
                  <c:pt idx="7">
                    <c:v>DK</c:v>
                  </c:pt>
                  <c:pt idx="8">
                    <c:v>PL</c:v>
                  </c:pt>
                  <c:pt idx="9">
                    <c:v>CH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0804563301245885"/>
          <c:y val="0.58818577256717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BDCC603-E2AA-A248-9137-5FA75A038282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B296405C-33FE-9940-9B21-CCC20C675703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686E767-9456-9A4B-BE4E-A7D685B2D4E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432D275-F2BE-BA40-9218-67C51E797DC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1D054493-0820-E34B-B8BF-0D774371967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EF799FC6-BBDE-BB4B-AAEE-EA9295FBC61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6370C953-D605-A645-944B-2A6E8FFDF56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3F67EBA9-038C-B040-8250-366FEE53765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504A600C-D98B-D54F-A291-748DF82A568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1F081D6-AD00-C941-AD1F-8A547634010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DE</c:v>
                </c:pt>
                <c:pt idx="9">
                  <c:v>CA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21150</c:v>
                </c:pt>
                <c:pt idx="1">
                  <c:v>19270</c:v>
                </c:pt>
                <c:pt idx="2">
                  <c:v>12542</c:v>
                </c:pt>
                <c:pt idx="3">
                  <c:v>10415</c:v>
                </c:pt>
                <c:pt idx="4">
                  <c:v>9504</c:v>
                </c:pt>
                <c:pt idx="5">
                  <c:v>7532</c:v>
                </c:pt>
                <c:pt idx="6">
                  <c:v>5533</c:v>
                </c:pt>
                <c:pt idx="7">
                  <c:v>4700</c:v>
                </c:pt>
                <c:pt idx="8">
                  <c:v>3672</c:v>
                </c:pt>
                <c:pt idx="9">
                  <c:v>3279</c:v>
                </c:pt>
                <c:pt idx="10">
                  <c:v>53695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DE</c:v>
                  </c:pt>
                  <c:pt idx="9">
                    <c:v>CA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69</c:v>
                </c:pt>
                <c:pt idx="1">
                  <c:v>102</c:v>
                </c:pt>
                <c:pt idx="2">
                  <c:v>228</c:v>
                </c:pt>
                <c:pt idx="3">
                  <c:v>262</c:v>
                </c:pt>
                <c:pt idx="4">
                  <c:v>379</c:v>
                </c:pt>
                <c:pt idx="5">
                  <c:v>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11/07/2023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11/07/2023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11/07/2023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11/07/2023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11/07/2023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1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July 2023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2023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7506423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52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48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144734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482414" y="665660"/>
            <a:ext cx="25266464" cy="14212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2784" y="935722"/>
            <a:ext cx="22840634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2,335,503,515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8,981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162.6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86,749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2,103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 Medium" pitchFamily="2" charset="-79"/>
              </a:rPr>
              <a:t>By the numbers | 1 July 2023</a:t>
            </a:r>
            <a:endParaRPr lang="en-DK" sz="16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146.1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87.6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54.1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1,161,713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3,749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evidence: 2023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16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16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/the-</a:t>
            </a:r>
            <a:r>
              <a:rPr lang="en-GB" sz="1600" dirty="0" err="1">
                <a:solidFill>
                  <a:schemeClr val="accent1"/>
                </a:solidFill>
              </a:rPr>
              <a:t>gbif</a:t>
            </a:r>
            <a:r>
              <a:rPr lang="en-GB" sz="16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https://</a:t>
            </a:r>
            <a:r>
              <a:rPr lang="en-GB" dirty="0" err="1">
                <a:solidFill>
                  <a:schemeClr val="accent2"/>
                </a:solidFill>
              </a:rPr>
              <a:t>www.gbif.org</a:t>
            </a:r>
            <a:r>
              <a:rPr lang="en-GB" dirty="0">
                <a:solidFill>
                  <a:schemeClr val="accent2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 July 2023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8EBD15-60A9-C560-A67E-1D80754D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5887" y="10840565"/>
            <a:ext cx="6507388" cy="714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61BD89-40FF-D6A5-A177-23DB2C07C3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57"/>
          <a:stretch/>
        </p:blipFill>
        <p:spPr>
          <a:xfrm>
            <a:off x="7098269" y="3744505"/>
            <a:ext cx="17281187" cy="7810907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834469"/>
              </p:ext>
            </p:extLst>
          </p:nvPr>
        </p:nvGraphicFramePr>
        <p:xfrm>
          <a:off x="706437" y="6006439"/>
          <a:ext cx="9240412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SOURCE: </a:t>
            </a:r>
            <a:r>
              <a:rPr lang="en-GB" sz="1600" dirty="0" err="1">
                <a:solidFill>
                  <a:schemeClr val="accent1"/>
                </a:solidFill>
              </a:rPr>
              <a:t>Plausible.io</a:t>
            </a:r>
            <a:r>
              <a:rPr lang="en-GB" sz="16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2023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66753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366,450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440,989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189,625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11.54%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167,479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215,799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97,110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5.91%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164,806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196,381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80,516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4.11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141,032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169,067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76,080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4.63%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117,209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150,301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75,151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4.58%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6.39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90,745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127,266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72,542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11.27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136,368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164,432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70,706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122,811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151,275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68,074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4.14%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6.14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79,478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99,458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56,691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3.45%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92,078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114,560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51,552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5.01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2,916,104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3,645,750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1,640,588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2023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78652590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5948302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18,622,564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10,088,060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5,154,663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3,448,624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14,602,384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Chile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3,030,177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907,724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3,011,304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426,236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2,589,082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2,045,807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1,981,771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Switzerland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1,959,715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2,162,360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12,529,399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64,461,166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2023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119384576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21,150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19,270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12,542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10,415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9,504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7,532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5,533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4,700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3,672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3,279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53,695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143,857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115496579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146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30 June 2023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/resource/</a:t>
            </a:r>
            <a:r>
              <a:rPr lang="en-GB" dirty="0" err="1">
                <a:solidFill>
                  <a:schemeClr val="accent1"/>
                </a:solidFill>
              </a:rPr>
              <a:t>search?contentType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literature&amp;literatureType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journal&amp;relevance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GBIF_USED&amp;peerReview</a:t>
            </a:r>
            <a:r>
              <a:rPr lang="en-GB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566704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1129</TotalTime>
  <Words>1179</Words>
  <Application>Microsoft Macintosh PowerPoint</Application>
  <PresentationFormat>Custom</PresentationFormat>
  <Paragraphs>438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Rubik SemiBold</vt:lpstr>
      <vt:lpstr>Roboto Regular</vt:lpstr>
      <vt:lpstr>Rubik</vt:lpstr>
      <vt:lpstr>Source Code Pro</vt:lpstr>
      <vt:lpstr>Rubik Medium</vt:lpstr>
      <vt:lpstr>Bitter SemiBold</vt:lpstr>
      <vt:lpstr>Roboto Condensed Light</vt:lpstr>
      <vt:lpstr>Arial</vt:lpstr>
      <vt:lpstr>Roboto</vt:lpstr>
      <vt:lpstr>Bitter</vt:lpstr>
      <vt:lpstr>Office Theme</vt:lpstr>
      <vt:lpstr>Overview slides</vt:lpstr>
      <vt:lpstr>PowerPoint Presentation</vt:lpstr>
      <vt:lpstr>Species occurrence records with multimedia evidence: 2023</vt:lpstr>
      <vt:lpstr>GBIF Participant countries</vt:lpstr>
      <vt:lpstr>GBIF network of data publishing institutions</vt:lpstr>
      <vt:lpstr>GBIF.org traffic by country: 2023</vt:lpstr>
      <vt:lpstr>Occurrences published by country: 2023</vt:lpstr>
      <vt:lpstr>Data download requests by country: 2023</vt:lpstr>
      <vt:lpstr>Peer-reviewed publications using GBIF-mediated data</vt:lpstr>
      <vt:lpstr>Data use in peer-reviewed journals: 2023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Kyle Copas</cp:lastModifiedBy>
  <cp:revision>41</cp:revision>
  <dcterms:created xsi:type="dcterms:W3CDTF">2023-04-27T10:02:36Z</dcterms:created>
  <dcterms:modified xsi:type="dcterms:W3CDTF">2023-07-11T12:34:16Z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